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318" r:id="rId2"/>
    <p:sldId id="292" r:id="rId3"/>
    <p:sldId id="387" r:id="rId4"/>
    <p:sldId id="258" r:id="rId5"/>
    <p:sldId id="369" r:id="rId6"/>
    <p:sldId id="413" r:id="rId7"/>
    <p:sldId id="414" r:id="rId8"/>
    <p:sldId id="396" r:id="rId9"/>
    <p:sldId id="415" r:id="rId10"/>
    <p:sldId id="416" r:id="rId11"/>
    <p:sldId id="417" r:id="rId12"/>
    <p:sldId id="418" r:id="rId13"/>
    <p:sldId id="419" r:id="rId14"/>
    <p:sldId id="426" r:id="rId15"/>
    <p:sldId id="427" r:id="rId16"/>
    <p:sldId id="420" r:id="rId17"/>
    <p:sldId id="421" r:id="rId18"/>
    <p:sldId id="423" r:id="rId19"/>
    <p:sldId id="424" r:id="rId20"/>
    <p:sldId id="425" r:id="rId21"/>
    <p:sldId id="36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56" autoAdjust="0"/>
    <p:restoredTop sz="94552" autoAdjust="0"/>
  </p:normalViewPr>
  <p:slideViewPr>
    <p:cSldViewPr snapToGrid="0">
      <p:cViewPr varScale="1">
        <p:scale>
          <a:sx n="94" d="100"/>
          <a:sy n="94" d="100"/>
        </p:scale>
        <p:origin x="50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DBE90D-6443-45D5-AB73-6A7D0CBCCF85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0D21F2D-1907-45F1-9B93-BB1762A94325}" type="pres">
      <dgm:prSet presAssocID="{2FDBE90D-6443-45D5-AB73-6A7D0CBCCF85}" presName="matrix" presStyleCnt="0">
        <dgm:presLayoutVars>
          <dgm:chMax val="1"/>
          <dgm:dir/>
          <dgm:resizeHandles val="exact"/>
        </dgm:presLayoutVars>
      </dgm:prSet>
      <dgm:spPr/>
    </dgm:pt>
  </dgm:ptLst>
  <dgm:cxnLst>
    <dgm:cxn modelId="{0ED6465E-DA6A-4410-A68E-A5C5BDC5C01F}" type="presOf" srcId="{2FDBE90D-6443-45D5-AB73-6A7D0CBCCF85}" destId="{E0D21F2D-1907-45F1-9B93-BB1762A94325}" srcOrd="0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FFCED8-506F-49AF-BE73-3D1A33480DE3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394981-F5B7-436B-9962-151FBDD8A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25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94981-F5B7-436B-9962-151FBDD8AD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838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599E3-8D9F-3F5B-0308-7F5329DEA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A90651-91C2-BA19-35EC-A04BA9FD11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1DD5A-2112-6235-85DC-B1B299E85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A9076-7565-CDA6-EDBA-EC2961545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AC44E-B761-B97D-C746-ECAB6BB96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529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1B45-B749-84F1-7E0D-232A8B6C5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325F5B-9932-7B22-3C88-08AD57BC21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74961-E805-FB33-5A16-E0CFA3716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9018F-11E0-CA53-A68B-C731CC509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87CFC-CA41-1297-94D3-F89EC65DA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380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1B2452-1456-A52C-F8D5-3234E07ED5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D70949-F825-32B2-260B-674118F1E7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E993F-73E9-E7AE-2ED3-3D288F24A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06DBD-D9C7-84D2-27D0-26FD25683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78735-00EC-3CA0-1B73-68A025E39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62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9E6AC-BA0C-3CB0-A332-C14B281CD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67869-5FC6-53F4-7BC6-5136E5507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B6CE0-9019-D821-C2F3-C78CF2C5C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96E9F-D2BE-3C4A-D26A-F7C5A5D11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8CC43-53EB-84ED-63B3-9A3403CEE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431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8D887-4D96-118D-73A2-1C895A67B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B085A-425F-FD3C-BC71-9A29495F9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4329D-6798-F07C-D487-6101B49A2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F25C4-C66D-4341-42FF-9C7C602AD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18A81-8750-B962-F8C6-6DA1403A7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04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CD042-266E-A796-1A36-96B70B229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36A0C-4A74-A126-7A99-F06853058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5CC16C-9EAC-FE9F-396B-0241F79620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39D6F5-EFBE-6874-ED24-0A51C2684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D1EDD0-9CCB-FAD1-C4F2-4E43F03FD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2613EA-8DBD-A257-A690-042711A7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831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4ACE6-F826-5B66-2371-F2D502554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56492-1758-D69A-3E6F-15261B003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BD8565-447E-7044-9CE0-673F60DC2F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3E43F8-3C42-54CA-4E92-F6A3940F26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A97A32-71E6-549D-B127-599697995C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8A95A3-01EC-6EF0-5031-5E525E62D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274BE6-33F4-D96C-2405-87AEFEDCC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FB891F-BE7B-C13D-681A-2C793B09D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09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75743-E60C-78E3-4219-5712DC704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6DF502-5BB8-D822-01D7-20936C34E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55FAD0-C9E9-80E2-6DFA-0BC166AE6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DCEC0-8357-5413-2403-9992319E8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388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D9867B-72CF-0811-E65E-1F1A0A928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848B39-123B-5C1E-0B64-6FC3E2859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3C226-40C4-ED8E-9C41-87B4E082F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028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2E48C-0492-969D-5358-C6C95D650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7FBA1-E0E8-57D0-829D-823FB90F4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7BB11-40DB-E7BF-59DE-E5088FC55B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79E303-25F7-D260-0C1E-1C5D9A968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87058F-FFC4-BC2B-7574-A9DB1D7F5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0D607-D6DB-9EBE-6590-0B6F3CFD7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58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B2A1-BC34-EA9A-859D-059A7A66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B26546-3C25-49A1-3B36-715D1745DB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7F8061-0760-C9C3-320B-EAD574AF2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327B0-28E5-1E67-61B0-C32CC09E5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B7E62B-ABB9-605C-5E4E-9BF3E4FF7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D59CD-E644-8A47-6C41-35307D327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657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BA9FD8-0BA2-A466-EEFA-529DB2516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B1EC5-F665-6631-6BF9-22FB9539D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F9369-7ED6-38A0-734A-DD110F926D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E8669A-962F-4ACD-AB1E-07597AA7AD56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B8940-D37A-E1F1-4E91-FF221089D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86E2C-CD23-0AB2-1973-F43BEF1BE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32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ook cover with text&#10;&#10;AI-generated content may be incorrect.">
            <a:extLst>
              <a:ext uri="{FF2B5EF4-FFF2-40B4-BE49-F238E27FC236}">
                <a16:creationId xmlns:a16="http://schemas.microsoft.com/office/drawing/2014/main" id="{9B42642B-877C-E7C7-3675-E381E528B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070" y="224790"/>
            <a:ext cx="4975860" cy="640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3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8D24B-D2BD-1E8E-5FB1-C046DAEDF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4B31A-DE03-A31F-6A47-C012C9FB6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10.1 Nested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6558A-5075-E034-884E-7BCEEE501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461171" cy="4026534"/>
          </a:xfrm>
        </p:spPr>
        <p:txBody>
          <a:bodyPr>
            <a:normAutofit/>
          </a:bodyPr>
          <a:lstStyle/>
          <a:p>
            <a:r>
              <a:rPr lang="en-US" dirty="0"/>
              <a:t>What is a Nested Class?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E5447D-4178-D038-F914-3C1071232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62A7C9-07CA-AA10-25DA-63484DE45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662" y="2344863"/>
            <a:ext cx="7962554" cy="331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31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3715F-3BD6-9D01-7A52-CCBDB25C9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6D0C6-524A-7493-934F-D0CE9CB5E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10.2 Local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F0E84-75AE-7D6A-6469-CF4DB2912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461171" cy="4026534"/>
          </a:xfrm>
        </p:spPr>
        <p:txBody>
          <a:bodyPr>
            <a:normAutofit/>
          </a:bodyPr>
          <a:lstStyle/>
          <a:p>
            <a:r>
              <a:rPr lang="en-US" dirty="0"/>
              <a:t>define classes within another block, creating a local class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059091-AAD9-548F-93CD-E9DB4297F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A6E6E1-E1B6-A801-72FE-EF46F44B0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022" y="2421072"/>
            <a:ext cx="5496469" cy="175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41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2B323-E6BF-FD89-87DA-22D040C7A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D7824-3BA9-5B55-C40B-055108499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10.2 Local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4E51F-0B40-39DF-BA97-57E820EF0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461171" cy="402653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is a Local Class?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special type of (non-static) inner class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belong to an instance of the outer class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cannot define any static members, except static constants (i.e. static final &lt;type&gt;)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Allow to create a local class within a static method/block, and that local class—nested within a static block—would only be access static members of the outer class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Doesn’t allow the entire local class to be static, such as static class </a:t>
            </a:r>
            <a:r>
              <a:rPr lang="en-US" dirty="0" err="1"/>
              <a:t>LocalClass</a:t>
            </a:r>
            <a:r>
              <a:rPr lang="en-US" dirty="0"/>
              <a:t> { . . . }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define a private static class instead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21AE18-5541-0E0B-6980-82A992A9D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930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D04FA-7949-7207-7868-F9506D8B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705C8-30AE-4EA9-5282-9B92351F7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10.2 Local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1292A-06FC-F9A5-4FF5-1D2B60519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461171" cy="4026534"/>
          </a:xfrm>
        </p:spPr>
        <p:txBody>
          <a:bodyPr>
            <a:normAutofit/>
          </a:bodyPr>
          <a:lstStyle/>
          <a:p>
            <a:r>
              <a:rPr lang="en-US" dirty="0"/>
              <a:t>What is a Local Class?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“Local interfaces” are not allowed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local class is only valid within the scope of its enclosing block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286B36-CF37-16DB-BAFE-AF16BAC3F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551F7D-C320-9365-397A-CEAF00F2A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403" y="3085611"/>
            <a:ext cx="6812397" cy="267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84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field with trees and mountains in the background&#10;&#10;AI-generated content may be incorrect.">
            <a:extLst>
              <a:ext uri="{FF2B5EF4-FFF2-40B4-BE49-F238E27FC236}">
                <a16:creationId xmlns:a16="http://schemas.microsoft.com/office/drawing/2014/main" id="{D09F311A-FB21-3482-29D9-84D8F9B44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" y="0"/>
            <a:ext cx="121779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77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CA50F-7C7F-FF66-19CF-8FBCE1DCF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14917E-AECC-A73A-59FE-7733EDD3A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3" y="0"/>
            <a:ext cx="121779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29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7C6E1-68D9-E4E0-84CA-A0CAA8EB3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76215-5C39-AAA2-A2FB-0362CCB5D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10.3 Anonymous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FFBDD-6B0A-5919-78E5-3B3FD6A45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461171" cy="4026534"/>
          </a:xfrm>
        </p:spPr>
        <p:txBody>
          <a:bodyPr>
            <a:normAutofit/>
          </a:bodyPr>
          <a:lstStyle/>
          <a:p>
            <a:r>
              <a:rPr lang="en-US" dirty="0"/>
              <a:t>unnamed local classes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EA178A-30AA-689A-B605-C3A6B9440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22931C-08AE-5331-3881-6399BA072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67" y="2373520"/>
            <a:ext cx="7386609" cy="202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467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E6AEF-8015-6DB4-EDD2-BE8B239F4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0FDFD-871E-3DFA-243E-8DBB44FD3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10.3 Anonymous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98965-91E0-F2C9-7AE3-1179D93DD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461171" cy="4026534"/>
          </a:xfrm>
        </p:spPr>
        <p:txBody>
          <a:bodyPr>
            <a:normAutofit/>
          </a:bodyPr>
          <a:lstStyle/>
          <a:p>
            <a:r>
              <a:rPr lang="en-US" dirty="0"/>
              <a:t>What is an Anonymous Class?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anonymous class is defined and instantiated at the same time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Unlike a local class, which is declared according to the normal class headers and rules, an anonymous class is part of an expression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3C576-8300-AD04-DE7C-D7AA986E2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015C4B-0FA3-A93F-58B7-448015735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445" y="3429000"/>
            <a:ext cx="7778455" cy="186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931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A6DDB-2708-8E1E-2855-95BE6C98B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7A923-60DF-2AA6-4685-914C490BE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10.4 Lambda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6E7B4-5131-25D7-B6CD-89B1AC66B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5895110" cy="395171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 interface with a single abstract method (SAM)—but potentially numerous default methods—is called a functional interface</a:t>
            </a:r>
          </a:p>
          <a:p>
            <a:pPr lvl="1"/>
            <a:r>
              <a:rPr lang="en-US" dirty="0"/>
              <a:t>We can create anonymous classes from a functional interface. Java provides an even more concise option: lambda expressions.</a:t>
            </a:r>
          </a:p>
          <a:p>
            <a:pPr lvl="1"/>
            <a:r>
              <a:rPr lang="en-US" dirty="0"/>
              <a:t>A lambda expression looks like a method definition, but it serves to create an instance of certain type.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7192C5-A805-7D99-02D1-5383C0962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EDA8FC-247F-032F-077C-DB8E3723E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262" y="1825626"/>
            <a:ext cx="4968703" cy="23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44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7177C-9534-2C75-EBC1-173802543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DFA61-8820-C6B0-718B-F72A7DE2F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10.4 Lambda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EBC52-5A5D-AD62-A66D-D39B090CB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087494"/>
          </a:xfrm>
        </p:spPr>
        <p:txBody>
          <a:bodyPr>
            <a:normAutofit/>
          </a:bodyPr>
          <a:lstStyle/>
          <a:p>
            <a:r>
              <a:rPr lang="en-US" dirty="0"/>
              <a:t>What is a Lambda Expression?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composed of three main parts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match the parameter or list of parameters in parentheses from the single abstract method of the functional interface. If the SAM takes in a single parameter, we can omit the parentheses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a right-pointing arrow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code block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EA3160-A533-09CB-C7E7-6B45179C3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0C6150-F270-D1D7-E3D1-1AAD660D9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331" y="4164736"/>
            <a:ext cx="7791042" cy="174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937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45D94A-2E11-1A07-F482-34C78E7E9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639BEE-D294-2EA5-D0F5-60C09B090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5116529"/>
            <a:ext cx="10592174" cy="1000655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3100" dirty="0">
                <a:solidFill>
                  <a:schemeClr val="tx2"/>
                </a:solidFill>
              </a:rPr>
              <a:t>Java OOP and Data Structures with Introduction to Secure Coding</a:t>
            </a:r>
            <a:br>
              <a:rPr lang="en-US" sz="3100" dirty="0">
                <a:solidFill>
                  <a:schemeClr val="tx2"/>
                </a:solidFill>
              </a:rPr>
            </a:br>
            <a:r>
              <a:rPr lang="en-US" sz="3100" dirty="0">
                <a:solidFill>
                  <a:schemeClr val="tx2"/>
                </a:solidFill>
              </a:rPr>
              <a:t>Dr. Ziping Liu</a:t>
            </a:r>
            <a:br>
              <a:rPr lang="en-US" sz="1600" dirty="0">
                <a:solidFill>
                  <a:schemeClr val="tx2"/>
                </a:solidFill>
              </a:rPr>
            </a:br>
            <a:br>
              <a:rPr lang="en-US" sz="1600" dirty="0">
                <a:solidFill>
                  <a:schemeClr val="tx2"/>
                </a:solidFill>
              </a:rPr>
            </a:br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016C7C-AFDA-B667-C485-59B533AEF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4" b="5714"/>
          <a:stretch/>
        </p:blipFill>
        <p:spPr>
          <a:xfrm>
            <a:off x="-1" y="10"/>
            <a:ext cx="12192001" cy="4201449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24" name="Freeform: Shape 23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550E9AA5-3AB6-7CA8-2E88-05185371D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4580785"/>
            <a:ext cx="9416898" cy="484374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</a:rPr>
              <a:t>Chapter 10 Nested Types: Inner and Anonymous Classes</a:t>
            </a:r>
          </a:p>
        </p:txBody>
      </p:sp>
    </p:spTree>
    <p:extLst>
      <p:ext uri="{BB962C8B-B14F-4D97-AF65-F5344CB8AC3E}">
        <p14:creationId xmlns:p14="http://schemas.microsoft.com/office/powerpoint/2010/main" val="397603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D3F98-05CB-1AA8-A1D7-78AB3A178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D9742-9CDC-EBA2-026B-6031241B3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nested relationships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DCA23-4101-C75E-57A3-EFE9E0BD3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756385-626B-4982-55F6-73258E9B1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045" y="1640598"/>
            <a:ext cx="6305526" cy="438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156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72B14-7FBD-72EA-E245-B5B839001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CE0D3-8972-8285-245F-AB5E9CE42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National Park is 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21490-DC67-4239-C0A3-CA69DF741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E7F74E-D8B9-181F-53C1-C7A491D78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927" y="1599565"/>
            <a:ext cx="10515600" cy="4351338"/>
          </a:xfrm>
        </p:spPr>
        <p:txBody>
          <a:bodyPr/>
          <a:lstStyle/>
          <a:p>
            <a:r>
              <a:rPr lang="en-US" dirty="0"/>
              <a:t>Answer: </a:t>
            </a:r>
            <a:r>
              <a:rPr lang="en-US"/>
              <a:t>Grand Teton National </a:t>
            </a:r>
            <a:r>
              <a:rPr lang="en-US" dirty="0"/>
              <a:t>P</a:t>
            </a:r>
            <a:r>
              <a:rPr lang="en-US"/>
              <a:t>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528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FC191F-D105-8A4A-578D-5B3F197F3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3A6B14A-92E1-15D5-0859-4CF0D14C7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C526B-38F2-0A10-9DE0-F5C4856C4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5116529"/>
            <a:ext cx="10592174" cy="1000655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3100" dirty="0">
                <a:solidFill>
                  <a:schemeClr val="tx2"/>
                </a:solidFill>
              </a:rPr>
              <a:t>https://he.kendallhunt.com/product/java-oop-and-data-structures-introduction-secure-coding</a:t>
            </a:r>
            <a:br>
              <a:rPr lang="en-US" sz="1600" dirty="0">
                <a:solidFill>
                  <a:schemeClr val="tx2"/>
                </a:solidFill>
              </a:rPr>
            </a:br>
            <a:br>
              <a:rPr lang="en-US" sz="1600" dirty="0">
                <a:solidFill>
                  <a:schemeClr val="tx2"/>
                </a:solidFill>
              </a:rPr>
            </a:br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E13444-0372-8378-2CD4-5DA819DC3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4" b="5714"/>
          <a:stretch/>
        </p:blipFill>
        <p:spPr>
          <a:xfrm>
            <a:off x="-1" y="10"/>
            <a:ext cx="12192001" cy="4201449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5715C489-B5E2-5428-43B1-349FE9574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24" name="Freeform: Shape 23">
              <a:extLst>
                <a:ext uri="{FF2B5EF4-FFF2-40B4-BE49-F238E27FC236}">
                  <a16:creationId xmlns:a16="http://schemas.microsoft.com/office/drawing/2014/main" id="{97059834-0800-EFC9-8D5D-F7CA9BF31C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9AB83BF-2BE4-4621-3FBA-37CD860D2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DA2168C-5D43-2BCD-63EF-A324DC2C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4B878EF-70FC-3351-24CA-EAB8E5C82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13052117-AA4F-821C-428C-6BA9B0EB9A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4580785"/>
            <a:ext cx="9416898" cy="484374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</a:rPr>
              <a:t>Chapter 10 Nested Types: Inner and Anonymous Classes</a:t>
            </a:r>
          </a:p>
        </p:txBody>
      </p:sp>
    </p:spTree>
    <p:extLst>
      <p:ext uri="{BB962C8B-B14F-4D97-AF65-F5344CB8AC3E}">
        <p14:creationId xmlns:p14="http://schemas.microsoft.com/office/powerpoint/2010/main" val="15895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9BF0A-0571-3AE4-329B-7FDD247C4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Outlines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984F35-20A0-78B6-C0D7-3446E8B5E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357" y="5891173"/>
            <a:ext cx="10579443" cy="571580"/>
          </a:xfrm>
          <a:prstGeom prst="rect">
            <a:avLst/>
          </a:prstGeom>
        </p:spPr>
      </p:pic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CA9A291D-AFBA-B921-9197-A2EF55DD29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5454027"/>
              </p:ext>
            </p:extLst>
          </p:nvPr>
        </p:nvGraphicFramePr>
        <p:xfrm>
          <a:off x="838200" y="1825625"/>
          <a:ext cx="10515600" cy="3609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558A932-A150-AAEB-AF28-D9156CC23D7C}"/>
              </a:ext>
            </a:extLst>
          </p:cNvPr>
          <p:cNvSpPr txBox="1"/>
          <p:nvPr/>
        </p:nvSpPr>
        <p:spPr>
          <a:xfrm>
            <a:off x="838200" y="1622855"/>
            <a:ext cx="104269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ptos" panose="020B0004020202020204" pitchFamily="34" charset="0"/>
              <a:buChar char="–"/>
            </a:pPr>
            <a:r>
              <a:rPr lang="en-US" sz="2400" dirty="0"/>
              <a:t>Defining and using nested classes</a:t>
            </a:r>
          </a:p>
          <a:p>
            <a:pPr marL="285750" lvl="0" indent="-285750">
              <a:buFont typeface="Aptos" panose="020B0004020202020204" pitchFamily="34" charset="0"/>
              <a:buChar char="–"/>
            </a:pPr>
            <a:r>
              <a:rPr lang="en-US" sz="2400" dirty="0"/>
              <a:t>Defining and using local classes</a:t>
            </a:r>
          </a:p>
          <a:p>
            <a:pPr marL="285750" lvl="0" indent="-285750">
              <a:buFont typeface="Aptos" panose="020B0004020202020204" pitchFamily="34" charset="0"/>
              <a:buChar char="–"/>
            </a:pPr>
            <a:r>
              <a:rPr lang="en-US" sz="2400" dirty="0"/>
              <a:t>Defining and using anonymous classes</a:t>
            </a:r>
          </a:p>
          <a:p>
            <a:pPr marL="285750" lvl="0" indent="-285750">
              <a:buFont typeface="Aptos" panose="020B0004020202020204" pitchFamily="34" charset="0"/>
              <a:buChar char="–"/>
            </a:pPr>
            <a:r>
              <a:rPr lang="en-US" sz="2400" dirty="0"/>
              <a:t>Creating and applying lambda expressions</a:t>
            </a:r>
          </a:p>
          <a:p>
            <a:pPr marL="285750" lvl="0" indent="-285750">
              <a:buFont typeface="Aptos" panose="020B0004020202020204" pitchFamily="34" charset="0"/>
              <a:buChar char="–"/>
            </a:pPr>
            <a:r>
              <a:rPr lang="en-US" sz="2400" dirty="0"/>
              <a:t>Leveraging the observer design pattern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17311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EF1F3-FBC1-EA99-D072-BAE6AC086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E67AC-E16E-B398-6F3D-E57A5E179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10.1 Nested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503D6-0F71-131F-8148-FFF9AC7A0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7947" y="1689977"/>
            <a:ext cx="2546269" cy="4026534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Aggregation, inheritance, and realization are “linear” relationships between two 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5C033C-58CF-4D11-E9CE-11BA26E73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DB83FF-8B43-BF96-818B-04DC911B7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589" y="1513015"/>
            <a:ext cx="5530969" cy="438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970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338E7-18BB-2EB4-462C-68FFD866E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7ACAA-65C9-3A3E-0C73-249BE55A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10.1 Nested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0C020-FEDA-32D3-7180-A7FC8A50D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0107" y="1903337"/>
            <a:ext cx="3087813" cy="2760103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nested classes follow a nested relationship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D3E077-2195-7AF5-9C7C-6D4F2F3E6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BDA2B3-4F8A-EE68-C7E9-ACA2F1CF2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816" y="1689977"/>
            <a:ext cx="4950009" cy="344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974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9321A-9144-F347-81FD-717E5DE54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628E4-5ECA-AF67-203E-58640C33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10.1 Nested 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637596-FABA-AD7A-34D2-20FED41B7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A07368-1AA9-1C0F-5306-0D16736B0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825833"/>
            <a:ext cx="6619240" cy="259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38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2F2C2-B325-3276-526E-E9278F468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E0E60-6180-7A22-58BF-B5F9E8112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10.1 Nested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5B0C7-F0AE-E769-C285-A4642BDA7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461171" cy="402653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What is a Nested Class?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full name of the nested class is </a:t>
            </a:r>
            <a:r>
              <a:rPr lang="en-US" dirty="0" err="1"/>
              <a:t>OuterClass.NestedClass</a:t>
            </a:r>
            <a:r>
              <a:rPr lang="en-US" dirty="0"/>
              <a:t>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two major types: non-static or static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Non-static nested classes are referred to as “inner classes.”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must be associated with (i.e. created by using) an instance of the outer class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can access all the outer class’s fields and methods, even if they are private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The outer class can also access all the inner class’s fields and methods, including private ones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cannot define any static members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static nested classes: the static keyword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can only access static members of the outer class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belong to the entire outer class type (rather than one instance of the outer class)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may define static members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1D7AF1-3777-05AE-C31A-A151F010A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94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F6286-5E84-2657-F9CF-F34866066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35297-B2D6-92B3-12E2-6271AADB8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10.1 Nested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9E89A-128B-8FED-9EA6-863C31BFC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461171" cy="4026534"/>
          </a:xfrm>
        </p:spPr>
        <p:txBody>
          <a:bodyPr>
            <a:normAutofit/>
          </a:bodyPr>
          <a:lstStyle/>
          <a:p>
            <a:r>
              <a:rPr lang="en-US" dirty="0"/>
              <a:t>What is a Nested Class?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22BB2-8025-1439-115E-673A0F912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B61085-A637-82B5-9DA5-E660FF771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255" y="2344863"/>
            <a:ext cx="7779901" cy="228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934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3194</TotalTime>
  <Words>585</Words>
  <Application>Microsoft Office PowerPoint</Application>
  <PresentationFormat>Widescreen</PresentationFormat>
  <Paragraphs>66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Aptos</vt:lpstr>
      <vt:lpstr>Aptos Display</vt:lpstr>
      <vt:lpstr>Arial</vt:lpstr>
      <vt:lpstr>Courier New</vt:lpstr>
      <vt:lpstr>Wingdings</vt:lpstr>
      <vt:lpstr>Office Theme</vt:lpstr>
      <vt:lpstr>PowerPoint Presentation</vt:lpstr>
      <vt:lpstr>Java OOP and Data Structures with Introduction to Secure Coding Dr. Ziping Liu  </vt:lpstr>
      <vt:lpstr>https://he.kendallhunt.com/product/java-oop-and-data-structures-introduction-secure-coding  </vt:lpstr>
      <vt:lpstr>Chapter Outlines</vt:lpstr>
      <vt:lpstr>10.1 Nested Classes</vt:lpstr>
      <vt:lpstr>10.1 Nested Classes</vt:lpstr>
      <vt:lpstr>10.1 Nested Classes</vt:lpstr>
      <vt:lpstr>10.1 Nested Classes</vt:lpstr>
      <vt:lpstr>10.1 Nested Classes</vt:lpstr>
      <vt:lpstr>10.1 Nested Classes</vt:lpstr>
      <vt:lpstr>10.2 Local Classes</vt:lpstr>
      <vt:lpstr>10.2 Local Classes</vt:lpstr>
      <vt:lpstr>10.2 Local Classes</vt:lpstr>
      <vt:lpstr>PowerPoint Presentation</vt:lpstr>
      <vt:lpstr>PowerPoint Presentation</vt:lpstr>
      <vt:lpstr>10.3 Anonymous Classes</vt:lpstr>
      <vt:lpstr>10.3 Anonymous Classes</vt:lpstr>
      <vt:lpstr>10.4 Lambda Expressions</vt:lpstr>
      <vt:lpstr>10.4 Lambda Expressions</vt:lpstr>
      <vt:lpstr>Summary of nested relationships</vt:lpstr>
      <vt:lpstr>Which National Park is it?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Liu, Ziping</dc:creator>
  <cp:lastModifiedBy>Liu, Ziping</cp:lastModifiedBy>
  <cp:revision>349</cp:revision>
  <dcterms:created xsi:type="dcterms:W3CDTF">2025-01-08T14:48:28Z</dcterms:created>
  <dcterms:modified xsi:type="dcterms:W3CDTF">2025-09-15T22:16:23Z</dcterms:modified>
</cp:coreProperties>
</file>